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0233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97"/>
    <p:restoredTop sz="94674"/>
  </p:normalViewPr>
  <p:slideViewPr>
    <p:cSldViewPr snapToGrid="0" snapToObjects="1">
      <p:cViewPr>
        <p:scale>
          <a:sx n="10" d="100"/>
          <a:sy n="10" d="100"/>
        </p:scale>
        <p:origin x="4592" y="2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760D9-38B8-5947-A055-238587724230}" type="datetimeFigureOut">
              <a:rPr lang="en-US" smtClean="0"/>
              <a:t>8/19/18</a:t>
            </a:fld>
            <a:endParaRPr lang="en-US"/>
          </a:p>
        </p:txBody>
      </p:sp>
      <p:sp>
        <p:nvSpPr>
          <p:cNvPr id="4" name="Slide Image Placeholder 3"/>
          <p:cNvSpPr>
            <a:spLocks noGrp="1" noRot="1" noChangeAspect="1"/>
          </p:cNvSpPr>
          <p:nvPr>
            <p:ph type="sldImg" idx="2"/>
          </p:nvPr>
        </p:nvSpPr>
        <p:spPr>
          <a:xfrm>
            <a:off x="2166938" y="1143000"/>
            <a:ext cx="2524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7559F-8481-754F-9C24-151058BEA6CF}" type="slidenum">
              <a:rPr lang="en-US" smtClean="0"/>
              <a:t>‹#›</a:t>
            </a:fld>
            <a:endParaRPr lang="en-US"/>
          </a:p>
        </p:txBody>
      </p:sp>
    </p:spTree>
    <p:extLst>
      <p:ext uri="{BB962C8B-B14F-4D97-AF65-F5344CB8AC3E}">
        <p14:creationId xmlns:p14="http://schemas.microsoft.com/office/powerpoint/2010/main" val="775787443"/>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584530"/>
            <a:ext cx="27980640" cy="1400725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131956"/>
            <a:ext cx="24688800" cy="9713804"/>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76183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2599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42067"/>
            <a:ext cx="709803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42067"/>
            <a:ext cx="20882610"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11268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216910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030472"/>
            <a:ext cx="28392120" cy="1673605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6924858"/>
            <a:ext cx="28392120" cy="88010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0062DE-5160-8B40-9D13-79A96AE8446C}" type="datetimeFigureOut">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84539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062DE-5160-8B40-9D13-79A96AE8446C}" type="datetimeFigureOut">
              <a:rPr lang="en-US" smtClean="0"/>
              <a:t>8/19/18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92650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42076"/>
            <a:ext cx="283921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862823"/>
            <a:ext cx="13926024"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4696440"/>
            <a:ext cx="13926024"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862823"/>
            <a:ext cx="13994608"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4696440"/>
            <a:ext cx="13994608"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062DE-5160-8B40-9D13-79A96AE8446C}" type="datetimeFigureOut">
              <a:rPr lang="en-US" smtClean="0"/>
              <a:t>8/19/18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25584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062DE-5160-8B40-9D13-79A96AE8446C}" type="datetimeFigureOut">
              <a:rPr lang="en-US" smtClean="0"/>
              <a:t>8/19/18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6270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62DE-5160-8B40-9D13-79A96AE8446C}" type="datetimeFigureOut">
              <a:rPr lang="en-US" smtClean="0"/>
              <a:t>8/19/18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1155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792902"/>
            <a:ext cx="16664940" cy="285919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831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792902"/>
            <a:ext cx="16664940" cy="285919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48469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42076"/>
            <a:ext cx="283921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710333"/>
            <a:ext cx="2839212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7290595"/>
            <a:ext cx="7406640" cy="2142067"/>
          </a:xfrm>
          <a:prstGeom prst="rect">
            <a:avLst/>
          </a:prstGeom>
        </p:spPr>
        <p:txBody>
          <a:bodyPr vert="horz" lIns="91440" tIns="45720" rIns="91440" bIns="45720" rtlCol="0" anchor="ctr"/>
          <a:lstStyle>
            <a:lvl1pPr algn="l">
              <a:defRPr sz="4320">
                <a:solidFill>
                  <a:schemeClr val="tx1">
                    <a:tint val="75000"/>
                  </a:schemeClr>
                </a:solidFill>
              </a:defRPr>
            </a:lvl1pPr>
          </a:lstStyle>
          <a:p>
            <a:fld id="{D40062DE-5160-8B40-9D13-79A96AE8446C}" type="datetimeFigureOut">
              <a:rPr lang="en-US" smtClean="0"/>
              <a:t>8/19/18</a:t>
            </a:fld>
            <a:endParaRPr lang="en-US"/>
          </a:p>
        </p:txBody>
      </p:sp>
      <p:sp>
        <p:nvSpPr>
          <p:cNvPr id="5" name="Footer Placeholder 4"/>
          <p:cNvSpPr>
            <a:spLocks noGrp="1"/>
          </p:cNvSpPr>
          <p:nvPr>
            <p:ph type="ftr" sz="quarter" idx="3"/>
          </p:nvPr>
        </p:nvSpPr>
        <p:spPr>
          <a:xfrm>
            <a:off x="10904220" y="37290595"/>
            <a:ext cx="11109960" cy="21420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7290595"/>
            <a:ext cx="7406640" cy="2142067"/>
          </a:xfrm>
          <a:prstGeom prst="rect">
            <a:avLst/>
          </a:prstGeom>
        </p:spPr>
        <p:txBody>
          <a:bodyPr vert="horz" lIns="91440" tIns="45720" rIns="91440" bIns="45720" rtlCol="0" anchor="ctr"/>
          <a:lstStyle>
            <a:lvl1pPr algn="r">
              <a:defRPr sz="4320">
                <a:solidFill>
                  <a:schemeClr val="tx1">
                    <a:tint val="75000"/>
                  </a:schemeClr>
                </a:solidFill>
              </a:defRPr>
            </a:lvl1pPr>
          </a:lstStyle>
          <a:p>
            <a:fld id="{B7A943BF-8FE6-0C44-90F8-05411E44C892}" type="slidenum">
              <a:rPr lang="en-US" smtClean="0"/>
              <a:t>‹#›</a:t>
            </a:fld>
            <a:endParaRPr lang="en-US"/>
          </a:p>
        </p:txBody>
      </p:sp>
    </p:spTree>
    <p:extLst>
      <p:ext uri="{BB962C8B-B14F-4D97-AF65-F5344CB8AC3E}">
        <p14:creationId xmlns:p14="http://schemas.microsoft.com/office/powerpoint/2010/main" val="16215104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em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7" name="TextBox 6"/>
          <p:cNvSpPr txBox="1"/>
          <p:nvPr/>
        </p:nvSpPr>
        <p:spPr>
          <a:xfrm>
            <a:off x="252480" y="15146651"/>
            <a:ext cx="12017697" cy="3347711"/>
          </a:xfrm>
          <a:prstGeom prst="rect">
            <a:avLst/>
          </a:prstGeom>
          <a:solidFill>
            <a:schemeClr val="accent1">
              <a:alpha val="10000"/>
            </a:schemeClr>
          </a:solidFill>
        </p:spPr>
        <p:txBody>
          <a:bodyPr wrap="square" rtlCol="0">
            <a:spAutoFit/>
          </a:bodyPr>
          <a:lstStyle/>
          <a:p>
            <a:r>
              <a:rPr lang="en-US" sz="3200" dirty="0">
                <a:solidFill>
                  <a:schemeClr val="bg1"/>
                </a:solidFill>
              </a:rPr>
              <a:t>The Eddington Luminosity is the maximum luminosity a star attains when radiation pressure from the star and gravitation pressure are balanced.</a:t>
            </a:r>
            <a:r>
              <a:rPr lang="en-US" sz="3200" dirty="0"/>
              <a:t>	</a:t>
            </a:r>
          </a:p>
          <a:p>
            <a:endParaRPr lang="en-US" sz="5777" dirty="0"/>
          </a:p>
          <a:p>
            <a:endParaRPr lang="en-US" sz="5777" dirty="0"/>
          </a:p>
        </p:txBody>
      </p:sp>
      <p:sp>
        <p:nvSpPr>
          <p:cNvPr id="3" name="Subtitle 2"/>
          <p:cNvSpPr>
            <a:spLocks noGrp="1"/>
          </p:cNvSpPr>
          <p:nvPr>
            <p:ph type="subTitle" idx="1"/>
          </p:nvPr>
        </p:nvSpPr>
        <p:spPr>
          <a:xfrm>
            <a:off x="491083" y="233178"/>
            <a:ext cx="31454481" cy="3021444"/>
          </a:xfrm>
          <a:solidFill>
            <a:schemeClr val="tx1">
              <a:lumMod val="85000"/>
              <a:lumOff val="15000"/>
              <a:alpha val="61000"/>
            </a:schemeClr>
          </a:solidFill>
        </p:spPr>
        <p:txBody>
          <a:bodyPr>
            <a:normAutofit/>
          </a:bodyPr>
          <a:lstStyle/>
          <a:p>
            <a:endParaRPr lang="en-US" sz="8229" dirty="0">
              <a:solidFill>
                <a:schemeClr val="bg1"/>
              </a:solidFill>
            </a:endParaRPr>
          </a:p>
          <a:p>
            <a:endParaRPr lang="en-US" sz="8229" dirty="0">
              <a:solidFill>
                <a:schemeClr val="bg1"/>
              </a:solidFill>
            </a:endParaRPr>
          </a:p>
        </p:txBody>
      </p:sp>
      <p:sp>
        <p:nvSpPr>
          <p:cNvPr id="4" name="TextBox 3"/>
          <p:cNvSpPr txBox="1"/>
          <p:nvPr/>
        </p:nvSpPr>
        <p:spPr>
          <a:xfrm>
            <a:off x="373691" y="4466328"/>
            <a:ext cx="12043507" cy="9452971"/>
          </a:xfrm>
          <a:prstGeom prst="rect">
            <a:avLst/>
          </a:prstGeom>
          <a:solidFill>
            <a:schemeClr val="accent1">
              <a:alpha val="10000"/>
            </a:schemeClr>
          </a:solidFill>
        </p:spPr>
        <p:txBody>
          <a:bodyPr wrap="square" rtlCol="0">
            <a:noAutofit/>
          </a:bodyPr>
          <a:lstStyle/>
          <a:p>
            <a:r>
              <a:rPr lang="en-US" sz="3600" dirty="0">
                <a:solidFill>
                  <a:schemeClr val="bg1"/>
                </a:solidFill>
              </a:rPr>
              <a:t>Ultraluminous X-ray sources (ULXs) are variable, non-nuclear bright X-ray sources in nearby galaxies not associated with the central supermassive black hole. These ULXs are brighter than black hole systems in our galaxy—they have super-Eddington luminosities greater than stellar mass black holes. These ULXs break the Eddington theory because there are extreme accretion rates onto a compact stellar remnant, or an intermediate mass black hole. It was previously thought that only black hole accretion could power ULXs, but the discovery of pulsations has shown that neutron stars may also power ULXs. Using the data from the XMM-Newton and Chandra X-ray observatories, we conducted a systematic search to find cyclotron resonance scattering features in the X-ray spectra of ULXs to identify neutron-star powered ULXs. The results may findings provide further insight into the analysis techniques for future neutron star-powered ULXs and estimation of their magnetic field strengths.</a:t>
            </a:r>
          </a:p>
        </p:txBody>
      </p:sp>
      <p:sp>
        <p:nvSpPr>
          <p:cNvPr id="5" name="TextBox 4"/>
          <p:cNvSpPr txBox="1"/>
          <p:nvPr/>
        </p:nvSpPr>
        <p:spPr>
          <a:xfrm>
            <a:off x="-4217" y="19394154"/>
            <a:ext cx="6536136" cy="804707"/>
          </a:xfrm>
          <a:prstGeom prst="rect">
            <a:avLst/>
          </a:prstGeom>
          <a:solidFill>
            <a:schemeClr val="tx1">
              <a:lumMod val="50000"/>
              <a:lumOff val="50000"/>
              <a:alpha val="59000"/>
            </a:schemeClr>
          </a:solidFill>
        </p:spPr>
        <p:txBody>
          <a:bodyPr wrap="square" rtlCol="0">
            <a:spAutoFit/>
          </a:bodyPr>
          <a:lstStyle/>
          <a:p>
            <a:pPr algn="ctr"/>
            <a:r>
              <a:rPr lang="en-US" sz="4629" dirty="0">
                <a:solidFill>
                  <a:schemeClr val="bg1"/>
                </a:solidFill>
              </a:rPr>
              <a:t>What are CRSFs?</a:t>
            </a:r>
          </a:p>
        </p:txBody>
      </p:sp>
      <p:sp>
        <p:nvSpPr>
          <p:cNvPr id="8" name="TextBox 7"/>
          <p:cNvSpPr txBox="1"/>
          <p:nvPr/>
        </p:nvSpPr>
        <p:spPr>
          <a:xfrm>
            <a:off x="352739" y="3384684"/>
            <a:ext cx="11991267"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Neutron Star-Powered X-Ray Sources</a:t>
            </a:r>
          </a:p>
        </p:txBody>
      </p:sp>
      <p:sp>
        <p:nvSpPr>
          <p:cNvPr id="9" name="Oval 8"/>
          <p:cNvSpPr/>
          <p:nvPr/>
        </p:nvSpPr>
        <p:spPr>
          <a:xfrm>
            <a:off x="8852014" y="16079290"/>
            <a:ext cx="1951649" cy="202467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0" name="Right Arrow 9"/>
          <p:cNvSpPr/>
          <p:nvPr/>
        </p:nvSpPr>
        <p:spPr>
          <a:xfrm rot="1562973">
            <a:off x="8051608" y="16480875"/>
            <a:ext cx="838635" cy="41539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2" name="Left Arrow 11"/>
          <p:cNvSpPr/>
          <p:nvPr/>
        </p:nvSpPr>
        <p:spPr>
          <a:xfrm rot="1491689">
            <a:off x="9004553" y="16812035"/>
            <a:ext cx="753818" cy="496622"/>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3" name="TextBox 12"/>
          <p:cNvSpPr txBox="1"/>
          <p:nvPr/>
        </p:nvSpPr>
        <p:spPr>
          <a:xfrm>
            <a:off x="84234" y="26688523"/>
            <a:ext cx="11250510"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Methods</a:t>
            </a:r>
          </a:p>
        </p:txBody>
      </p:sp>
      <p:sp>
        <p:nvSpPr>
          <p:cNvPr id="19" name="TextBox 18"/>
          <p:cNvSpPr txBox="1"/>
          <p:nvPr/>
        </p:nvSpPr>
        <p:spPr>
          <a:xfrm>
            <a:off x="216314" y="27802227"/>
            <a:ext cx="6286014" cy="725455"/>
          </a:xfrm>
          <a:prstGeom prst="rect">
            <a:avLst/>
          </a:prstGeom>
          <a:solidFill>
            <a:schemeClr val="accent3">
              <a:lumMod val="40000"/>
              <a:lumOff val="60000"/>
              <a:alpha val="77000"/>
            </a:schemeClr>
          </a:solidFill>
        </p:spPr>
        <p:txBody>
          <a:bodyPr wrap="square" rtlCol="0">
            <a:spAutoFit/>
          </a:bodyPr>
          <a:lstStyle/>
          <a:p>
            <a:pPr algn="ctr"/>
            <a:r>
              <a:rPr lang="en-US" sz="4114" dirty="0"/>
              <a:t>Systematic Search</a:t>
            </a:r>
          </a:p>
        </p:txBody>
      </p:sp>
      <p:sp>
        <p:nvSpPr>
          <p:cNvPr id="20" name="TextBox 19"/>
          <p:cNvSpPr txBox="1"/>
          <p:nvPr/>
        </p:nvSpPr>
        <p:spPr>
          <a:xfrm>
            <a:off x="200268" y="30776746"/>
            <a:ext cx="12663301" cy="499918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Reduced XMM and Chandra data and found favorable spectral extraction parameters using Chi Squared test. </a:t>
            </a:r>
          </a:p>
          <a:p>
            <a:pPr marL="457200" indent="-457200">
              <a:buFont typeface="Arial" charset="0"/>
              <a:buChar char="•"/>
            </a:pPr>
            <a:r>
              <a:rPr lang="en-US" sz="3600" dirty="0">
                <a:solidFill>
                  <a:schemeClr val="bg1"/>
                </a:solidFill>
              </a:rPr>
              <a:t>Used X-ray spectral fitting software XSPEC to analyze EPIC-</a:t>
            </a:r>
            <a:r>
              <a:rPr lang="en-US" sz="3600" dirty="0" err="1">
                <a:solidFill>
                  <a:schemeClr val="bg1"/>
                </a:solidFill>
              </a:rPr>
              <a:t>pn</a:t>
            </a:r>
            <a:r>
              <a:rPr lang="en-US" sz="3600" dirty="0">
                <a:solidFill>
                  <a:schemeClr val="bg1"/>
                </a:solidFill>
              </a:rPr>
              <a:t> and EPIC-MOS detector data and fitted the spectra with a coupled cutoff power law  for the continuum and </a:t>
            </a:r>
            <a:r>
              <a:rPr lang="en-US" sz="3600" dirty="0" err="1">
                <a:solidFill>
                  <a:schemeClr val="bg1"/>
                </a:solidFill>
              </a:rPr>
              <a:t>gaussian</a:t>
            </a:r>
            <a:r>
              <a:rPr lang="en-US" sz="3600" dirty="0">
                <a:solidFill>
                  <a:schemeClr val="bg1"/>
                </a:solidFill>
              </a:rPr>
              <a:t> absorption model (</a:t>
            </a:r>
            <a:r>
              <a:rPr lang="en-US" sz="3600" dirty="0" err="1">
                <a:solidFill>
                  <a:schemeClr val="bg1"/>
                </a:solidFill>
              </a:rPr>
              <a:t>zgauss</a:t>
            </a:r>
            <a:r>
              <a:rPr lang="en-US" sz="3600" dirty="0">
                <a:solidFill>
                  <a:schemeClr val="bg1"/>
                </a:solidFill>
              </a:rPr>
              <a:t>) for the absorption line.</a:t>
            </a:r>
          </a:p>
          <a:p>
            <a:pPr marL="457200" indent="-457200">
              <a:buFont typeface="Arial" charset="0"/>
              <a:buChar char="•"/>
            </a:pPr>
            <a:r>
              <a:rPr lang="en-US" sz="3600" dirty="0">
                <a:solidFill>
                  <a:schemeClr val="bg1"/>
                </a:solidFill>
              </a:rPr>
              <a:t>Ran simulations to assess false alarm rate from statistical fluctuations.</a:t>
            </a:r>
          </a:p>
          <a:p>
            <a:endParaRPr lang="en-US" sz="3086" dirty="0">
              <a:solidFill>
                <a:schemeClr val="bg1"/>
              </a:solidFill>
            </a:endParaRPr>
          </a:p>
        </p:txBody>
      </p:sp>
      <p:sp>
        <p:nvSpPr>
          <p:cNvPr id="21" name="TextBox 20"/>
          <p:cNvSpPr txBox="1"/>
          <p:nvPr/>
        </p:nvSpPr>
        <p:spPr>
          <a:xfrm>
            <a:off x="373691" y="30051291"/>
            <a:ext cx="6333252" cy="725455"/>
          </a:xfrm>
          <a:prstGeom prst="rect">
            <a:avLst/>
          </a:prstGeom>
          <a:solidFill>
            <a:schemeClr val="accent3">
              <a:lumMod val="40000"/>
              <a:lumOff val="60000"/>
              <a:alpha val="77000"/>
            </a:schemeClr>
          </a:solidFill>
        </p:spPr>
        <p:txBody>
          <a:bodyPr wrap="square" rtlCol="0">
            <a:spAutoFit/>
          </a:bodyPr>
          <a:lstStyle/>
          <a:p>
            <a:pPr algn="ctr"/>
            <a:r>
              <a:rPr lang="en-US" sz="4114" dirty="0"/>
              <a:t>Spectral Analysis</a:t>
            </a:r>
          </a:p>
        </p:txBody>
      </p:sp>
      <p:sp>
        <p:nvSpPr>
          <p:cNvPr id="22" name="TextBox 21"/>
          <p:cNvSpPr txBox="1"/>
          <p:nvPr/>
        </p:nvSpPr>
        <p:spPr>
          <a:xfrm>
            <a:off x="372560" y="28686087"/>
            <a:ext cx="11951624" cy="120032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Cross-referenced the Serendipitous XMM-Survey to find ULXs with at least 10,000 intensity counts. </a:t>
            </a:r>
          </a:p>
        </p:txBody>
      </p:sp>
      <p:sp>
        <p:nvSpPr>
          <p:cNvPr id="26" name="TextBox 25"/>
          <p:cNvSpPr txBox="1"/>
          <p:nvPr/>
        </p:nvSpPr>
        <p:spPr>
          <a:xfrm>
            <a:off x="491083" y="33149"/>
            <a:ext cx="30119545" cy="3046988"/>
          </a:xfrm>
          <a:prstGeom prst="rect">
            <a:avLst/>
          </a:prstGeom>
          <a:noFill/>
        </p:spPr>
        <p:txBody>
          <a:bodyPr wrap="square" rtlCol="0">
            <a:spAutoFit/>
          </a:bodyPr>
          <a:lstStyle/>
          <a:p>
            <a:pPr algn="ctr"/>
            <a:r>
              <a:rPr lang="en-US" sz="6000" dirty="0">
                <a:solidFill>
                  <a:schemeClr val="bg1"/>
                </a:solidFill>
              </a:rPr>
              <a:t>A systematic search for absorption features in the X-ray spectra of ultraluminous X-ray sources</a:t>
            </a:r>
          </a:p>
          <a:p>
            <a:pPr algn="ctr"/>
            <a:r>
              <a:rPr lang="en-US" sz="4400" dirty="0">
                <a:solidFill>
                  <a:schemeClr val="bg1"/>
                </a:solidFill>
              </a:rPr>
              <a:t>Andrew Sosanya </a:t>
            </a:r>
          </a:p>
          <a:p>
            <a:pPr algn="ctr"/>
            <a:r>
              <a:rPr lang="en-US" sz="4400" dirty="0">
                <a:solidFill>
                  <a:schemeClr val="bg1"/>
                </a:solidFill>
              </a:rPr>
              <a:t>NASA NuStar, Caltech </a:t>
            </a:r>
          </a:p>
          <a:p>
            <a:pPr algn="ctr"/>
            <a:r>
              <a:rPr lang="en-US" sz="4400" dirty="0">
                <a:solidFill>
                  <a:schemeClr val="bg1"/>
                </a:solidFill>
              </a:rPr>
              <a:t>M. Brightman, F.A Harrison, H.P Earnshaw, K. Madsen, D.J Walton</a:t>
            </a:r>
          </a:p>
        </p:txBody>
      </p:sp>
      <p:sp>
        <p:nvSpPr>
          <p:cNvPr id="23" name="TextBox 22"/>
          <p:cNvSpPr txBox="1"/>
          <p:nvPr/>
        </p:nvSpPr>
        <p:spPr>
          <a:xfrm>
            <a:off x="295366" y="13970458"/>
            <a:ext cx="11847423"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Eddington Luminosity</a:t>
            </a:r>
          </a:p>
        </p:txBody>
      </p:sp>
      <p:sp>
        <p:nvSpPr>
          <p:cNvPr id="28" name="TextBox 27"/>
          <p:cNvSpPr txBox="1"/>
          <p:nvPr/>
        </p:nvSpPr>
        <p:spPr>
          <a:xfrm>
            <a:off x="491084" y="20705693"/>
            <a:ext cx="6228383" cy="6159828"/>
          </a:xfrm>
          <a:prstGeom prst="rect">
            <a:avLst/>
          </a:prstGeom>
          <a:noFill/>
        </p:spPr>
        <p:txBody>
          <a:bodyPr wrap="square" rtlCol="0">
            <a:spAutoFit/>
          </a:bodyPr>
          <a:lstStyle/>
          <a:p>
            <a:r>
              <a:rPr lang="en-US" sz="3600" dirty="0">
                <a:solidFill>
                  <a:schemeClr val="bg1"/>
                </a:solidFill>
              </a:rPr>
              <a:t>Cyclotron resonance scattering features (CRSFs) are caused by the transitions of charged particles between Landau levels produced by a magnetic field.</a:t>
            </a:r>
          </a:p>
          <a:p>
            <a:endParaRPr lang="en-US" sz="3600" dirty="0">
              <a:solidFill>
                <a:schemeClr val="bg1"/>
              </a:solidFill>
            </a:endParaRPr>
          </a:p>
          <a:p>
            <a:r>
              <a:rPr lang="en-US" sz="3600" dirty="0">
                <a:solidFill>
                  <a:schemeClr val="bg1"/>
                </a:solidFill>
              </a:rPr>
              <a:t>Cyclotron lines imply the presence of a neutron star and gives a direct measurement of its magnetic field strength.</a:t>
            </a:r>
          </a:p>
          <a:p>
            <a:endParaRPr lang="en-US" sz="3428" dirty="0">
              <a:solidFill>
                <a:schemeClr val="bg1"/>
              </a:solidFill>
            </a:endParaRPr>
          </a:p>
        </p:txBody>
      </p:sp>
      <p:sp>
        <p:nvSpPr>
          <p:cNvPr id="2" name="TextBox 1"/>
          <p:cNvSpPr txBox="1"/>
          <p:nvPr/>
        </p:nvSpPr>
        <p:spPr>
          <a:xfrm>
            <a:off x="6579971" y="18103969"/>
            <a:ext cx="8871338" cy="8355912"/>
          </a:xfrm>
          <a:prstGeom prst="rect">
            <a:avLst/>
          </a:prstGeom>
          <a:solidFill>
            <a:schemeClr val="bg1"/>
          </a:solidFill>
        </p:spPr>
        <p:txBody>
          <a:bodyPr wrap="square" rtlCol="0">
            <a:spAutoFit/>
          </a:bodyPr>
          <a:lstStyle/>
          <a:p>
            <a:endParaRPr lang="en-US" sz="5777" dirty="0"/>
          </a:p>
        </p:txBody>
      </p:sp>
      <p:pic>
        <p:nvPicPr>
          <p:cNvPr id="30" name="Picture 29" descr="chandra_13813_spectral.pdf">
            <a:extLst>
              <a:ext uri="{FF2B5EF4-FFF2-40B4-BE49-F238E27FC236}">
                <a16:creationId xmlns:a16="http://schemas.microsoft.com/office/drawing/2014/main" id="{1CF8C1E5-A828-F84F-9DCD-63BE66082A6A}"/>
              </a:ext>
            </a:extLst>
          </p:cNvPr>
          <p:cNvPicPr>
            <a:picLocks/>
          </p:cNvPicPr>
          <p:nvPr/>
        </p:nvPicPr>
        <p:blipFill rotWithShape="1">
          <a:blip r:embed="rId3">
            <a:extLst>
              <a:ext uri="{28A0092B-C50C-407E-A947-70E740481C1C}">
                <a14:useLocalDpi xmlns:a14="http://schemas.microsoft.com/office/drawing/2010/main" val="0"/>
              </a:ext>
            </a:extLst>
          </a:blip>
          <a:srcRect l="1" t="-4787" r="-44" b="9022"/>
          <a:stretch/>
        </p:blipFill>
        <p:spPr>
          <a:xfrm>
            <a:off x="6853035" y="18251487"/>
            <a:ext cx="8245716" cy="8923952"/>
          </a:xfrm>
          <a:prstGeom prst="rect">
            <a:avLst/>
          </a:prstGeom>
        </p:spPr>
      </p:pic>
      <p:sp>
        <p:nvSpPr>
          <p:cNvPr id="32" name="TextBox 31"/>
          <p:cNvSpPr txBox="1"/>
          <p:nvPr/>
        </p:nvSpPr>
        <p:spPr>
          <a:xfrm>
            <a:off x="12632503" y="9635508"/>
            <a:ext cx="19923116"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Analysis &amp; Results</a:t>
            </a:r>
          </a:p>
        </p:txBody>
      </p:sp>
      <p:sp>
        <p:nvSpPr>
          <p:cNvPr id="33" name="TextBox 32"/>
          <p:cNvSpPr txBox="1"/>
          <p:nvPr/>
        </p:nvSpPr>
        <p:spPr>
          <a:xfrm>
            <a:off x="12687465" y="10679370"/>
            <a:ext cx="19459536" cy="672620"/>
          </a:xfrm>
          <a:prstGeom prst="rect">
            <a:avLst/>
          </a:prstGeom>
          <a:solidFill>
            <a:schemeClr val="accent1">
              <a:alpha val="4000"/>
            </a:schemeClr>
          </a:solidFill>
        </p:spPr>
        <p:txBody>
          <a:bodyPr wrap="square" rtlCol="0">
            <a:spAutoFit/>
          </a:bodyPr>
          <a:lstStyle/>
          <a:p>
            <a:r>
              <a:rPr lang="en-US" sz="3771" dirty="0">
                <a:solidFill>
                  <a:schemeClr val="bg1"/>
                </a:solidFill>
              </a:rPr>
              <a:t>The systematic search found three strong candidates for analysis: Holmberg II X-1, IC 342, and M32. </a:t>
            </a:r>
          </a:p>
        </p:txBody>
      </p:sp>
      <p:pic>
        <p:nvPicPr>
          <p:cNvPr id="34" name="Picture 33"/>
          <p:cNvPicPr/>
          <p:nvPr/>
        </p:nvPicPr>
        <p:blipFill>
          <a:blip r:embed="rId4">
            <a:biLevel thresh="75000"/>
            <a:extLst>
              <a:ext uri="{28A0092B-C50C-407E-A947-70E740481C1C}">
                <a14:useLocalDpi xmlns:a14="http://schemas.microsoft.com/office/drawing/2010/main" val="0"/>
              </a:ext>
            </a:extLst>
          </a:blip>
          <a:stretch>
            <a:fillRect/>
          </a:stretch>
        </p:blipFill>
        <p:spPr>
          <a:xfrm>
            <a:off x="12687466" y="11492200"/>
            <a:ext cx="7569017" cy="6073826"/>
          </a:xfrm>
          <a:prstGeom prst="rect">
            <a:avLst/>
          </a:prstGeom>
        </p:spPr>
      </p:pic>
      <mc:AlternateContent xmlns:mc="http://schemas.openxmlformats.org/markup-compatibility/2006">
        <mc:Choice xmlns:a14="http://schemas.microsoft.com/office/drawing/2010/main" Requires="a14">
          <p:sp>
            <p:nvSpPr>
              <p:cNvPr id="14" name="TextBox 13"/>
              <p:cNvSpPr txBox="1"/>
              <p:nvPr/>
            </p:nvSpPr>
            <p:spPr>
              <a:xfrm>
                <a:off x="24456978" y="12883207"/>
                <a:ext cx="8016240" cy="1077218"/>
              </a:xfrm>
              <a:prstGeom prst="rect">
                <a:avLst/>
              </a:prstGeom>
              <a:noFill/>
            </p:spPr>
            <p:txBody>
              <a:bodyPr wrap="square" rtlCol="0">
                <a:spAutoFit/>
              </a:bodyPr>
              <a:lstStyle/>
              <a:p>
                <a:pPr algn="r"/>
                <a:r>
                  <a:rPr lang="en-US" sz="3200" dirty="0">
                    <a:ln w="0"/>
                    <a:solidFill>
                      <a:schemeClr val="bg1"/>
                    </a:solidFill>
                    <a:effectLst>
                      <a:outerShdw blurRad="38100" dist="25400" dir="5400000" algn="ctr" rotWithShape="0">
                        <a:srgbClr val="6E747A">
                          <a:alpha val="43000"/>
                        </a:srgbClr>
                      </a:outerShdw>
                    </a:effectLst>
                  </a:rPr>
                  <a:t>Unidentified feature found in Holmberg II at </a:t>
                </a:r>
                <a14:m>
                  <m:oMath xmlns:m="http://schemas.openxmlformats.org/officeDocument/2006/math">
                    <m:r>
                      <a:rPr lang="en-US" sz="3200" i="1" dirty="0">
                        <a:solidFill>
                          <a:schemeClr val="bg1"/>
                        </a:solidFill>
                        <a:latin typeface="Cambria Math" panose="02040503050406030204" pitchFamily="18" charset="0"/>
                      </a:rPr>
                      <m:t>𝐸</m:t>
                    </m:r>
                    <m:r>
                      <a:rPr lang="en-US" sz="3200" i="1" dirty="0">
                        <a:solidFill>
                          <a:schemeClr val="bg1"/>
                        </a:solidFill>
                        <a:latin typeface="Cambria Math" charset="0"/>
                        <a:ea typeface="Cambria Math" charset="0"/>
                        <a:cs typeface="Cambria Math" charset="0"/>
                      </a:rPr>
                      <m:t>~</m:t>
                    </m:r>
                    <m:r>
                      <a:rPr lang="en-US" sz="3200" b="0" i="1" dirty="0" smtClean="0">
                        <a:solidFill>
                          <a:schemeClr val="bg1"/>
                        </a:solidFill>
                        <a:latin typeface="Cambria Math" panose="02040503050406030204" pitchFamily="18" charset="0"/>
                        <a:ea typeface="Cambria Math" charset="0"/>
                        <a:cs typeface="Cambria Math" charset="0"/>
                      </a:rPr>
                      <m:t>3.35</m:t>
                    </m:r>
                  </m:oMath>
                </a14:m>
                <a:r>
                  <a:rPr lang="en-US" sz="3200" dirty="0">
                    <a:solidFill>
                      <a:schemeClr val="bg1"/>
                    </a:solidFill>
                  </a:rPr>
                  <a:t> keV, yet</a:t>
                </a:r>
                <a:r>
                  <a:rPr lang="en-US" sz="3200"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p>
                      <m:sSupPr>
                        <m:ctrlPr>
                          <a:rPr lang="en-US" sz="32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32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=6</m:t>
                    </m:r>
                  </m:oMath>
                </a14:m>
                <a:r>
                  <a:rPr lang="en-US" sz="3200" dirty="0">
                    <a:ln w="0"/>
                    <a:solidFill>
                      <a:schemeClr val="bg1"/>
                    </a:solidFill>
                    <a:effectLst>
                      <a:outerShdw blurRad="38100" dist="25400" dir="5400000" algn="ctr" rotWithShape="0">
                        <a:srgbClr val="6E747A">
                          <a:alpha val="43000"/>
                        </a:srgbClr>
                      </a:outerShdw>
                    </a:effectLst>
                  </a:rPr>
                  <a:t> </a:t>
                </a:r>
              </a:p>
            </p:txBody>
          </p:sp>
        </mc:Choice>
        <mc:Fallback>
          <p:sp>
            <p:nvSpPr>
              <p:cNvPr id="14" name="TextBox 13"/>
              <p:cNvSpPr txBox="1">
                <a:spLocks noRot="1" noChangeAspect="1" noMove="1" noResize="1" noEditPoints="1" noAdjustHandles="1" noChangeArrowheads="1" noChangeShapeType="1" noTextEdit="1"/>
              </p:cNvSpPr>
              <p:nvPr/>
            </p:nvSpPr>
            <p:spPr>
              <a:xfrm>
                <a:off x="24456978" y="12883207"/>
                <a:ext cx="8016240" cy="1077218"/>
              </a:xfrm>
              <a:prstGeom prst="rect">
                <a:avLst/>
              </a:prstGeom>
              <a:blipFill>
                <a:blip r:embed="rId5"/>
                <a:stretch>
                  <a:fillRect t="-6977" r="-3323" b="-17442"/>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3774" r="4887" b="17645"/>
          <a:stretch/>
        </p:blipFill>
        <p:spPr>
          <a:xfrm>
            <a:off x="30043528" y="1064217"/>
            <a:ext cx="2429691" cy="2868603"/>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15451309" y="26977927"/>
                <a:ext cx="8782810" cy="3416320"/>
              </a:xfrm>
              <a:prstGeom prst="rect">
                <a:avLst/>
              </a:prstGeom>
              <a:noFill/>
            </p:spPr>
            <p:txBody>
              <a:bodyPr wrap="square" rtlCol="0">
                <a:spAutoFit/>
              </a:bodyPr>
              <a:lstStyle/>
              <a:p>
                <a:r>
                  <a:rPr lang="en-US" sz="2400" dirty="0">
                    <a:solidFill>
                      <a:schemeClr val="bg1"/>
                    </a:solidFill>
                  </a:rPr>
                  <a:t> </a:t>
                </a:r>
                <a:r>
                  <a:rPr lang="en-US" sz="3600" dirty="0">
                    <a:solidFill>
                      <a:schemeClr val="bg1"/>
                    </a:solidFill>
                  </a:rPr>
                  <a:t>Absorptions lines found in two different observations</a:t>
                </a: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m:t>
                    </m:r>
                  </m:oMath>
                </a14:m>
                <a:r>
                  <a:rPr lang="en-US" sz="3600" dirty="0">
                    <a:solidFill>
                      <a:schemeClr val="bg1"/>
                    </a:solidFill>
                  </a:rPr>
                  <a:t> keV with confidence of </a:t>
                </a:r>
                <a14:m>
                  <m:oMath xmlns:m="http://schemas.openxmlformats.org/officeDocument/2006/math">
                    <m:r>
                      <a:rPr lang="en-US" sz="3600" i="1">
                        <a:solidFill>
                          <a:schemeClr val="bg1"/>
                        </a:solidFill>
                        <a:latin typeface="Cambria Math" panose="02040503050406030204" pitchFamily="18" charset="0"/>
                      </a:rPr>
                      <m:t>3</m:t>
                    </m:r>
                    <m:r>
                      <a:rPr lang="en-US" sz="3600" i="1">
                        <a:solidFill>
                          <a:schemeClr val="bg1"/>
                        </a:solidFill>
                        <a:latin typeface="Cambria Math" panose="02040503050406030204" pitchFamily="18" charset="0"/>
                        <a:ea typeface="Cambria Math" panose="02040503050406030204" pitchFamily="18" charset="0"/>
                      </a:rPr>
                      <m:t>𝜎</m:t>
                    </m:r>
                    <m:r>
                      <a:rPr lang="en-US" sz="3600" i="1">
                        <a:solidFill>
                          <a:schemeClr val="bg1"/>
                        </a:solidFill>
                        <a:latin typeface="Cambria Math" panose="02040503050406030204" pitchFamily="18" charset="0"/>
                        <a:ea typeface="Cambria Math" panose="02040503050406030204" pitchFamily="18" charset="0"/>
                      </a:rPr>
                      <m:t> </m:t>
                    </m:r>
                  </m:oMath>
                </a14:m>
                <a:r>
                  <a:rPr lang="en-US" sz="3600" dirty="0">
                    <a:solidFill>
                      <a:schemeClr val="bg1"/>
                    </a:solidFill>
                  </a:rPr>
                  <a:t>in XMM-Newton observation</a:t>
                </a: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6.5 </m:t>
                    </m:r>
                  </m:oMath>
                </a14:m>
                <a:r>
                  <a:rPr lang="en-US" sz="3600" dirty="0">
                    <a:solidFill>
                      <a:schemeClr val="bg1"/>
                    </a:solidFill>
                  </a:rPr>
                  <a:t>keV with confidence of </a:t>
                </a:r>
                <a14:m>
                  <m:oMath xmlns:m="http://schemas.openxmlformats.org/officeDocument/2006/math">
                    <m:r>
                      <a:rPr lang="en-US" sz="3600" i="1" dirty="0">
                        <a:solidFill>
                          <a:schemeClr val="bg1"/>
                        </a:solidFill>
                        <a:latin typeface="Cambria Math" panose="02040503050406030204" pitchFamily="18" charset="0"/>
                      </a:rPr>
                      <m:t>2</m:t>
                    </m:r>
                    <m:r>
                      <a:rPr lang="en-US" sz="3600" i="1">
                        <a:solidFill>
                          <a:schemeClr val="bg1"/>
                        </a:solidFill>
                        <a:latin typeface="Cambria Math" panose="02040503050406030204" pitchFamily="18" charset="0"/>
                        <a:ea typeface="Cambria Math" panose="02040503050406030204" pitchFamily="18" charset="0"/>
                      </a:rPr>
                      <m:t>𝜎</m:t>
                    </m:r>
                  </m:oMath>
                </a14:m>
                <a:r>
                  <a:rPr lang="en-US" sz="3600" dirty="0">
                    <a:solidFill>
                      <a:schemeClr val="bg1"/>
                    </a:solidFill>
                  </a:rPr>
                  <a:t> in Chandra observation</a:t>
                </a:r>
              </a:p>
            </p:txBody>
          </p:sp>
        </mc:Choice>
        <mc:Fallback>
          <p:sp>
            <p:nvSpPr>
              <p:cNvPr id="35" name="TextBox 34"/>
              <p:cNvSpPr txBox="1">
                <a:spLocks noRot="1" noChangeAspect="1" noMove="1" noResize="1" noEditPoints="1" noAdjustHandles="1" noChangeArrowheads="1" noChangeShapeType="1" noTextEdit="1"/>
              </p:cNvSpPr>
              <p:nvPr/>
            </p:nvSpPr>
            <p:spPr>
              <a:xfrm>
                <a:off x="15451309" y="26977927"/>
                <a:ext cx="8782810" cy="3416320"/>
              </a:xfrm>
              <a:prstGeom prst="rect">
                <a:avLst/>
              </a:prstGeom>
              <a:blipFill>
                <a:blip r:embed="rId7"/>
                <a:stretch>
                  <a:fillRect l="-2168" t="-2974" r="-3035" b="-5948"/>
                </a:stretch>
              </a:blipFill>
            </p:spPr>
            <p:txBody>
              <a:bodyPr/>
              <a:lstStyle/>
              <a:p>
                <a:r>
                  <a:rPr lang="en-US">
                    <a:noFill/>
                  </a:rPr>
                  <a:t> </a:t>
                </a:r>
              </a:p>
            </p:txBody>
          </p:sp>
        </mc:Fallback>
      </mc:AlternateContent>
      <p:sp>
        <p:nvSpPr>
          <p:cNvPr id="36" name="TextBox 35"/>
          <p:cNvSpPr txBox="1"/>
          <p:nvPr/>
        </p:nvSpPr>
        <p:spPr>
          <a:xfrm>
            <a:off x="16155764" y="19642092"/>
            <a:ext cx="5384435" cy="830997"/>
          </a:xfrm>
          <a:prstGeom prst="rect">
            <a:avLst/>
          </a:prstGeom>
          <a:noFill/>
        </p:spPr>
        <p:txBody>
          <a:bodyPr wrap="square" rtlCol="0">
            <a:spAutoFit/>
          </a:bodyPr>
          <a:lstStyle/>
          <a:p>
            <a:r>
              <a:rPr lang="en-US" sz="2400" dirty="0" err="1">
                <a:ln w="0"/>
                <a:solidFill>
                  <a:schemeClr val="bg1"/>
                </a:solidFill>
                <a:effectLst>
                  <a:outerShdw blurRad="38100" dist="25400" dir="5400000" algn="ctr" rotWithShape="0">
                    <a:srgbClr val="6E747A">
                      <a:alpha val="43000"/>
                    </a:srgbClr>
                  </a:outerShdw>
                </a:effectLst>
              </a:rPr>
              <a:t>Ithere</a:t>
            </a:r>
            <a:r>
              <a:rPr lang="en-US" sz="2400" dirty="0">
                <a:ln w="0"/>
                <a:solidFill>
                  <a:schemeClr val="bg1"/>
                </a:solidFill>
                <a:effectLst>
                  <a:outerShdw blurRad="38100" dist="25400" dir="5400000" algn="ctr" rotWithShape="0">
                    <a:srgbClr val="6E747A">
                      <a:alpha val="43000"/>
                    </a:srgbClr>
                  </a:outerShdw>
                </a:effectLst>
              </a:rPr>
              <a:t> was no detection of absorption features in IC-342. </a:t>
            </a:r>
          </a:p>
        </p:txBody>
      </p:sp>
      <p:sp>
        <p:nvSpPr>
          <p:cNvPr id="37" name="TextBox 36"/>
          <p:cNvSpPr txBox="1"/>
          <p:nvPr/>
        </p:nvSpPr>
        <p:spPr>
          <a:xfrm>
            <a:off x="164592" y="35236349"/>
            <a:ext cx="18301828" cy="981359"/>
          </a:xfrm>
          <a:prstGeom prst="rect">
            <a:avLst/>
          </a:prstGeom>
          <a:solidFill>
            <a:schemeClr val="tx1">
              <a:lumMod val="50000"/>
              <a:lumOff val="50000"/>
              <a:alpha val="40000"/>
            </a:schemeClr>
          </a:solidFill>
        </p:spPr>
        <p:txBody>
          <a:bodyPr wrap="square" rtlCol="0">
            <a:spAutoFit/>
          </a:bodyPr>
          <a:lstStyle/>
          <a:p>
            <a:pPr algn="ctr"/>
            <a:r>
              <a:rPr lang="en-US" sz="5777" dirty="0">
                <a:solidFill>
                  <a:schemeClr val="bg1"/>
                </a:solidFill>
              </a:rPr>
              <a:t>Conclusion &amp; Future Work</a:t>
            </a:r>
          </a:p>
        </p:txBody>
      </p:sp>
      <mc:AlternateContent xmlns:mc="http://schemas.openxmlformats.org/markup-compatibility/2006">
        <mc:Choice xmlns:a14="http://schemas.microsoft.com/office/drawing/2010/main" Requires="a14">
          <p:sp>
            <p:nvSpPr>
              <p:cNvPr id="17" name="TextBox 16"/>
              <p:cNvSpPr txBox="1"/>
              <p:nvPr/>
            </p:nvSpPr>
            <p:spPr>
              <a:xfrm>
                <a:off x="-10894" y="16718841"/>
                <a:ext cx="7284103" cy="1744452"/>
              </a:xfrm>
              <a:prstGeom prst="rect">
                <a:avLst/>
              </a:prstGeom>
              <a:noFill/>
            </p:spPr>
            <p:txBody>
              <a:bodyPr wrap="square" rtlCol="0">
                <a:spAutoFit/>
              </a:bodyPr>
              <a:lstStyle/>
              <a:p>
                <a:pPr algn="ctr"/>
                <a14:m>
                  <m:oMath xmlns:m="http://schemas.openxmlformats.org/officeDocument/2006/math">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𝑑𝑃</m:t>
                        </m:r>
                      </m:num>
                      <m:den>
                        <m:r>
                          <a:rPr lang="en-US" sz="3428" i="1">
                            <a:solidFill>
                              <a:schemeClr val="bg1"/>
                            </a:solidFill>
                            <a:latin typeface="Cambria Math" charset="0"/>
                          </a:rPr>
                          <m:t>𝑑𝑟</m:t>
                        </m:r>
                      </m:den>
                    </m:f>
                    <m:r>
                      <a:rPr lang="en-US" sz="3428" i="1">
                        <a:solidFill>
                          <a:schemeClr val="bg1"/>
                        </a:solidFill>
                        <a:latin typeface="Cambria Math" charset="0"/>
                      </a:rPr>
                      <m:t>=</m:t>
                    </m:r>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𝑘𝑝</m:t>
                        </m:r>
                      </m:num>
                      <m:den>
                        <m:r>
                          <a:rPr lang="en-US" sz="3428" i="1">
                            <a:solidFill>
                              <a:schemeClr val="bg1"/>
                            </a:solidFill>
                            <a:latin typeface="Cambria Math" charset="0"/>
                          </a:rPr>
                          <m:t>𝑐</m:t>
                        </m:r>
                      </m:den>
                    </m:f>
                    <m:sSub>
                      <m:sSubPr>
                        <m:ctrlPr>
                          <a:rPr lang="en-US" sz="3428" i="1">
                            <a:solidFill>
                              <a:schemeClr val="bg1"/>
                            </a:solidFill>
                            <a:latin typeface="Cambria Math" panose="02040503050406030204" pitchFamily="18" charset="0"/>
                          </a:rPr>
                        </m:ctrlPr>
                      </m:sSubPr>
                      <m:e>
                        <m:r>
                          <a:rPr lang="en-US" sz="3428" i="1">
                            <a:solidFill>
                              <a:schemeClr val="bg1"/>
                            </a:solidFill>
                            <a:latin typeface="Cambria Math" charset="0"/>
                          </a:rPr>
                          <m:t>𝐹</m:t>
                        </m:r>
                      </m:e>
                      <m:sub>
                        <m:r>
                          <a:rPr lang="en-US" sz="3428" i="1">
                            <a:solidFill>
                              <a:schemeClr val="bg1"/>
                            </a:solidFill>
                            <a:latin typeface="Cambria Math" charset="0"/>
                          </a:rPr>
                          <m:t>𝑟𝑎𝑑</m:t>
                        </m:r>
                      </m:sub>
                    </m:sSub>
                  </m:oMath>
                </a14:m>
                <a:r>
                  <a:rPr lang="en-US" sz="3428" dirty="0">
                    <a:solidFill>
                      <a:schemeClr val="bg1"/>
                    </a:solidFill>
                  </a:rPr>
                  <a:t> = </a:t>
                </a:r>
                <a14:m>
                  <m:oMath xmlns:m="http://schemas.openxmlformats.org/officeDocument/2006/math">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𝐺𝑀𝑝</m:t>
                        </m:r>
                      </m:num>
                      <m:den>
                        <m:sSup>
                          <m:sSupPr>
                            <m:ctrlPr>
                              <a:rPr lang="en-US" sz="3428" i="1">
                                <a:solidFill>
                                  <a:schemeClr val="bg1"/>
                                </a:solidFill>
                                <a:latin typeface="Cambria Math" panose="02040503050406030204" pitchFamily="18" charset="0"/>
                              </a:rPr>
                            </m:ctrlPr>
                          </m:sSupPr>
                          <m:e>
                            <m:r>
                              <a:rPr lang="en-US" sz="3428" i="1">
                                <a:solidFill>
                                  <a:schemeClr val="bg1"/>
                                </a:solidFill>
                                <a:latin typeface="Cambria Math" charset="0"/>
                              </a:rPr>
                              <m:t>𝑟</m:t>
                            </m:r>
                          </m:e>
                          <m:sup>
                            <m:r>
                              <a:rPr lang="en-US" sz="3428" i="1">
                                <a:solidFill>
                                  <a:schemeClr val="bg1"/>
                                </a:solidFill>
                                <a:latin typeface="Cambria Math" charset="0"/>
                              </a:rPr>
                              <m:t>2</m:t>
                            </m:r>
                          </m:sup>
                        </m:sSup>
                      </m:den>
                    </m:f>
                  </m:oMath>
                </a14:m>
                <a:r>
                  <a:rPr lang="en-US" sz="3428" dirty="0">
                    <a:solidFill>
                      <a:schemeClr val="bg1"/>
                    </a:solidFill>
                  </a:rPr>
                  <a:t>, where </a:t>
                </a:r>
                <a14:m>
                  <m:oMath xmlns:m="http://schemas.openxmlformats.org/officeDocument/2006/math">
                    <m:r>
                      <a:rPr lang="en-US" sz="3428" i="1">
                        <a:solidFill>
                          <a:schemeClr val="bg1"/>
                        </a:solidFill>
                        <a:latin typeface="Cambria Math" charset="0"/>
                      </a:rPr>
                      <m:t>𝐹</m:t>
                    </m:r>
                    <m:r>
                      <a:rPr lang="en-US" sz="3428" i="1">
                        <a:solidFill>
                          <a:schemeClr val="bg1"/>
                        </a:solidFill>
                        <a:latin typeface="Cambria Math" charset="0"/>
                      </a:rPr>
                      <m:t>=</m:t>
                    </m:r>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𝐿</m:t>
                        </m:r>
                      </m:num>
                      <m:den>
                        <m:r>
                          <a:rPr lang="en-US" sz="3428" i="1">
                            <a:solidFill>
                              <a:schemeClr val="bg1"/>
                            </a:solidFill>
                            <a:latin typeface="Cambria Math" charset="0"/>
                          </a:rPr>
                          <m:t>4</m:t>
                        </m:r>
                        <m:r>
                          <a:rPr lang="en-US" sz="3428" i="1">
                            <a:solidFill>
                              <a:schemeClr val="bg1"/>
                            </a:solidFill>
                            <a:latin typeface="Cambria Math" charset="0"/>
                            <a:ea typeface="Cambria Math" charset="0"/>
                            <a:cs typeface="Cambria Math" charset="0"/>
                          </a:rPr>
                          <m:t>𝜋</m:t>
                        </m:r>
                        <m:sSup>
                          <m:sSupPr>
                            <m:ctrlPr>
                              <a:rPr lang="en-US" sz="3428" i="1">
                                <a:solidFill>
                                  <a:schemeClr val="bg1"/>
                                </a:solidFill>
                                <a:latin typeface="Cambria Math" panose="02040503050406030204" pitchFamily="18" charset="0"/>
                                <a:ea typeface="Cambria Math" charset="0"/>
                                <a:cs typeface="Cambria Math" charset="0"/>
                              </a:rPr>
                            </m:ctrlPr>
                          </m:sSupPr>
                          <m:e>
                            <m:r>
                              <a:rPr lang="en-US" sz="3428" i="1">
                                <a:solidFill>
                                  <a:schemeClr val="bg1"/>
                                </a:solidFill>
                                <a:latin typeface="Cambria Math" charset="0"/>
                                <a:ea typeface="Cambria Math" charset="0"/>
                                <a:cs typeface="Cambria Math" charset="0"/>
                              </a:rPr>
                              <m:t>𝑟</m:t>
                            </m:r>
                          </m:e>
                          <m:sup>
                            <m:r>
                              <a:rPr lang="en-US" sz="3428" i="1">
                                <a:solidFill>
                                  <a:schemeClr val="bg1"/>
                                </a:solidFill>
                                <a:latin typeface="Cambria Math" charset="0"/>
                                <a:ea typeface="Cambria Math" charset="0"/>
                                <a:cs typeface="Cambria Math" charset="0"/>
                              </a:rPr>
                              <m:t>2</m:t>
                            </m:r>
                          </m:sup>
                        </m:sSup>
                      </m:den>
                    </m:f>
                  </m:oMath>
                </a14:m>
                <a:endParaRPr lang="en-US" sz="5777" dirty="0">
                  <a:solidFill>
                    <a:schemeClr val="bg1"/>
                  </a:solidFill>
                </a:endParaRPr>
              </a:p>
              <a:p>
                <a:pPr marL="0" lvl="3"/>
                <a14:m>
                  <m:oMathPara xmlns:m="http://schemas.openxmlformats.org/officeDocument/2006/math">
                    <m:oMathParaPr>
                      <m:jc m:val="centerGroup"/>
                    </m:oMathParaPr>
                    <m:oMath xmlns:m="http://schemas.openxmlformats.org/officeDocument/2006/math">
                      <m:sSub>
                        <m:sSubPr>
                          <m:ctrlPr>
                            <a:rPr lang="en-US" sz="3086" i="1">
                              <a:solidFill>
                                <a:schemeClr val="bg1"/>
                              </a:solidFill>
                              <a:latin typeface="Cambria Math" panose="02040503050406030204" pitchFamily="18" charset="0"/>
                            </a:rPr>
                          </m:ctrlPr>
                        </m:sSubPr>
                        <m:e>
                          <m:r>
                            <a:rPr lang="en-US" sz="3086" i="1">
                              <a:solidFill>
                                <a:schemeClr val="bg1"/>
                              </a:solidFill>
                              <a:latin typeface="Cambria Math" charset="0"/>
                            </a:rPr>
                            <m:t> </m:t>
                          </m:r>
                          <m:r>
                            <a:rPr lang="en-US" sz="3086" i="1" smtClean="0">
                              <a:solidFill>
                                <a:schemeClr val="bg1"/>
                              </a:solidFill>
                              <a:latin typeface="Cambria Math" charset="0"/>
                            </a:rPr>
                            <m:t>𝐿</m:t>
                          </m:r>
                        </m:e>
                        <m:sub>
                          <m:r>
                            <a:rPr lang="en-US" sz="3086" i="1">
                              <a:solidFill>
                                <a:schemeClr val="bg1"/>
                              </a:solidFill>
                              <a:latin typeface="Cambria Math" charset="0"/>
                            </a:rPr>
                            <m:t>𝑒𝑑</m:t>
                          </m:r>
                        </m:sub>
                      </m:sSub>
                      <m:r>
                        <a:rPr lang="en-US" sz="3086" i="1">
                          <a:solidFill>
                            <a:schemeClr val="bg1"/>
                          </a:solidFill>
                          <a:latin typeface="Cambria Math" charset="0"/>
                        </a:rPr>
                        <m:t>=</m:t>
                      </m:r>
                      <m:f>
                        <m:fPr>
                          <m:ctrlPr>
                            <a:rPr lang="en-US" sz="3086" i="1">
                              <a:solidFill>
                                <a:schemeClr val="bg1"/>
                              </a:solidFill>
                              <a:latin typeface="Cambria Math" panose="02040503050406030204" pitchFamily="18" charset="0"/>
                              <a:ea typeface="Cambria Math" charset="0"/>
                              <a:cs typeface="Cambria Math" charset="0"/>
                            </a:rPr>
                          </m:ctrlPr>
                        </m:fPr>
                        <m:num>
                          <m:r>
                            <a:rPr lang="en-US" sz="3086" i="1">
                              <a:solidFill>
                                <a:schemeClr val="bg1"/>
                              </a:solidFill>
                              <a:latin typeface="Cambria Math" charset="0"/>
                            </a:rPr>
                            <m:t>4</m:t>
                          </m:r>
                          <m:r>
                            <a:rPr lang="en-US" sz="3086" i="1">
                              <a:solidFill>
                                <a:schemeClr val="bg1"/>
                              </a:solidFill>
                              <a:latin typeface="Cambria Math" charset="0"/>
                              <a:ea typeface="Cambria Math" charset="0"/>
                              <a:cs typeface="Cambria Math" charset="0"/>
                            </a:rPr>
                            <m:t>𝜋</m:t>
                          </m:r>
                          <m:r>
                            <a:rPr lang="en-US" sz="3086" i="1">
                              <a:solidFill>
                                <a:schemeClr val="bg1"/>
                              </a:solidFill>
                              <a:latin typeface="Cambria Math" charset="0"/>
                              <a:ea typeface="Cambria Math" charset="0"/>
                              <a:cs typeface="Cambria Math" charset="0"/>
                            </a:rPr>
                            <m:t>𝐺𝑐</m:t>
                          </m:r>
                        </m:num>
                        <m:den>
                          <m:r>
                            <a:rPr lang="en-US" sz="3086" i="1">
                              <a:solidFill>
                                <a:schemeClr val="bg1"/>
                              </a:solidFill>
                              <a:latin typeface="Cambria Math" charset="0"/>
                              <a:ea typeface="Cambria Math" charset="0"/>
                              <a:cs typeface="Cambria Math" charset="0"/>
                            </a:rPr>
                            <m:t>𝑘</m:t>
                          </m:r>
                        </m:den>
                      </m:f>
                      <m:r>
                        <a:rPr lang="en-US" sz="3086" i="1">
                          <a:solidFill>
                            <a:schemeClr val="bg1"/>
                          </a:solidFill>
                          <a:latin typeface="Cambria Math" charset="0"/>
                          <a:ea typeface="Cambria Math" charset="0"/>
                          <a:cs typeface="Cambria Math" charset="0"/>
                        </a:rPr>
                        <m:t>𝑀</m:t>
                      </m:r>
                    </m:oMath>
                  </m:oMathPara>
                </a14:m>
                <a:endParaRPr lang="en-US" sz="5777" dirty="0">
                  <a:solidFill>
                    <a:schemeClr val="bg1"/>
                  </a:soli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10894" y="16718841"/>
                <a:ext cx="7284103" cy="1744452"/>
              </a:xfrm>
              <a:prstGeom prst="rect">
                <a:avLst/>
              </a:prstGeom>
              <a:blipFill>
                <a:blip r:embed="rId8"/>
                <a:stretch>
                  <a:fillRect b="-5036"/>
                </a:stretch>
              </a:blipFill>
            </p:spPr>
            <p:txBody>
              <a:bodyPr/>
              <a:lstStyle/>
              <a:p>
                <a:r>
                  <a:rPr lang="en-US">
                    <a:noFill/>
                  </a:rPr>
                  <a:t> </a:t>
                </a:r>
              </a:p>
            </p:txBody>
          </p:sp>
        </mc:Fallback>
      </mc:AlternateContent>
      <p:sp>
        <p:nvSpPr>
          <p:cNvPr id="39" name="TextBox 38"/>
          <p:cNvSpPr txBox="1"/>
          <p:nvPr/>
        </p:nvSpPr>
        <p:spPr>
          <a:xfrm>
            <a:off x="1500592" y="36446350"/>
            <a:ext cx="7457017" cy="3416320"/>
          </a:xfrm>
          <a:prstGeom prst="rect">
            <a:avLst/>
          </a:prstGeom>
          <a:noFill/>
        </p:spPr>
        <p:txBody>
          <a:bodyPr wrap="square" rtlCol="0">
            <a:spAutoFit/>
          </a:bodyPr>
          <a:lstStyle/>
          <a:p>
            <a:r>
              <a:rPr lang="en-US" sz="3600" dirty="0">
                <a:solidFill>
                  <a:schemeClr val="bg1"/>
                </a:solidFill>
              </a:rPr>
              <a:t>Different energies may be due to change in orientation of magnetic field between observations, possibility of  an Iron K-edge, or a detector deficiency. High confidence statistic implies fluctuations are unlikely.</a:t>
            </a: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32503" y="3869995"/>
            <a:ext cx="8580171" cy="5630551"/>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72355" y="3811646"/>
            <a:ext cx="9506238" cy="5761357"/>
          </a:xfrm>
          <a:prstGeom prst="rect">
            <a:avLst/>
          </a:prstGeom>
        </p:spPr>
      </p:pic>
      <p:sp>
        <p:nvSpPr>
          <p:cNvPr id="41" name="TextBox 40"/>
          <p:cNvSpPr txBox="1"/>
          <p:nvPr/>
        </p:nvSpPr>
        <p:spPr>
          <a:xfrm>
            <a:off x="30043528" y="5049609"/>
            <a:ext cx="3404145" cy="2862322"/>
          </a:xfrm>
          <a:prstGeom prst="rect">
            <a:avLst/>
          </a:prstGeom>
          <a:noFill/>
        </p:spPr>
        <p:txBody>
          <a:bodyPr wrap="square" rtlCol="0">
            <a:spAutoFit/>
          </a:bodyPr>
          <a:lstStyle/>
          <a:p>
            <a:r>
              <a:rPr lang="en-US" sz="3600" dirty="0">
                <a:solidFill>
                  <a:schemeClr val="bg1"/>
                </a:solidFill>
              </a:rPr>
              <a:t>XMM-Newton (left),</a:t>
            </a:r>
          </a:p>
          <a:p>
            <a:r>
              <a:rPr lang="en-US" sz="3600" dirty="0">
                <a:solidFill>
                  <a:schemeClr val="bg1"/>
                </a:solidFill>
              </a:rPr>
              <a:t> and  Chandra Observatory</a:t>
            </a:r>
          </a:p>
          <a:p>
            <a:r>
              <a:rPr lang="en-US" sz="3600" dirty="0">
                <a:solidFill>
                  <a:schemeClr val="bg1"/>
                </a:solidFill>
              </a:rPr>
              <a:t>(right)</a:t>
            </a:r>
          </a:p>
        </p:txBody>
      </p:sp>
      <p:sp>
        <p:nvSpPr>
          <p:cNvPr id="44" name="TextBox 43"/>
          <p:cNvSpPr txBox="1"/>
          <p:nvPr/>
        </p:nvSpPr>
        <p:spPr>
          <a:xfrm>
            <a:off x="15686313" y="18337787"/>
            <a:ext cx="3463868" cy="725455"/>
          </a:xfrm>
          <a:prstGeom prst="rect">
            <a:avLst/>
          </a:prstGeom>
          <a:solidFill>
            <a:schemeClr val="accent3">
              <a:lumMod val="40000"/>
              <a:lumOff val="60000"/>
              <a:alpha val="77000"/>
            </a:schemeClr>
          </a:solidFill>
        </p:spPr>
        <p:txBody>
          <a:bodyPr wrap="square" rtlCol="0">
            <a:spAutoFit/>
          </a:bodyPr>
          <a:lstStyle/>
          <a:p>
            <a:pPr algn="ctr"/>
            <a:r>
              <a:rPr lang="en-US" sz="4114" dirty="0"/>
              <a:t>IC-342</a:t>
            </a:r>
          </a:p>
        </p:txBody>
      </p:sp>
      <p:sp>
        <p:nvSpPr>
          <p:cNvPr id="45" name="TextBox 44"/>
          <p:cNvSpPr txBox="1"/>
          <p:nvPr/>
        </p:nvSpPr>
        <p:spPr>
          <a:xfrm>
            <a:off x="20519857" y="11685110"/>
            <a:ext cx="5124445" cy="725455"/>
          </a:xfrm>
          <a:prstGeom prst="rect">
            <a:avLst/>
          </a:prstGeom>
          <a:solidFill>
            <a:schemeClr val="accent3">
              <a:lumMod val="40000"/>
              <a:lumOff val="60000"/>
              <a:alpha val="77000"/>
            </a:schemeClr>
          </a:solidFill>
        </p:spPr>
        <p:txBody>
          <a:bodyPr wrap="square" rtlCol="0">
            <a:spAutoFit/>
          </a:bodyPr>
          <a:lstStyle/>
          <a:p>
            <a:pPr algn="ctr"/>
            <a:r>
              <a:rPr lang="en-US" sz="4114"/>
              <a:t>Holmberg II X-1</a:t>
            </a:r>
            <a:endParaRPr lang="en-US" sz="4114" dirty="0"/>
          </a:p>
        </p:txBody>
      </p:sp>
      <p:sp>
        <p:nvSpPr>
          <p:cNvPr id="46" name="TextBox 45"/>
          <p:cNvSpPr txBox="1"/>
          <p:nvPr/>
        </p:nvSpPr>
        <p:spPr>
          <a:xfrm>
            <a:off x="15653104" y="24166049"/>
            <a:ext cx="3463868" cy="725455"/>
          </a:xfrm>
          <a:prstGeom prst="rect">
            <a:avLst/>
          </a:prstGeom>
          <a:solidFill>
            <a:schemeClr val="accent3">
              <a:lumMod val="40000"/>
              <a:lumOff val="60000"/>
              <a:alpha val="77000"/>
            </a:schemeClr>
          </a:solidFill>
        </p:spPr>
        <p:txBody>
          <a:bodyPr wrap="square" rtlCol="0">
            <a:spAutoFit/>
          </a:bodyPr>
          <a:lstStyle/>
          <a:p>
            <a:pPr algn="ctr"/>
            <a:r>
              <a:rPr lang="en-US" sz="4114" dirty="0"/>
              <a:t>M32</a:t>
            </a:r>
          </a:p>
        </p:txBody>
      </p:sp>
      <p:sp>
        <p:nvSpPr>
          <p:cNvPr id="24" name="TextBox 23">
            <a:extLst>
              <a:ext uri="{FF2B5EF4-FFF2-40B4-BE49-F238E27FC236}">
                <a16:creationId xmlns:a16="http://schemas.microsoft.com/office/drawing/2014/main" id="{146DB33D-8988-CA41-9989-70DD42EDD7F2}"/>
              </a:ext>
            </a:extLst>
          </p:cNvPr>
          <p:cNvSpPr txBox="1"/>
          <p:nvPr/>
        </p:nvSpPr>
        <p:spPr>
          <a:xfrm>
            <a:off x="15538223" y="25014642"/>
            <a:ext cx="9922054" cy="1754326"/>
          </a:xfrm>
          <a:prstGeom prst="rect">
            <a:avLst/>
          </a:prstGeom>
          <a:noFill/>
        </p:spPr>
        <p:txBody>
          <a:bodyPr wrap="square" rtlCol="0">
            <a:spAutoFit/>
          </a:bodyPr>
          <a:lstStyle/>
          <a:p>
            <a:r>
              <a:rPr lang="en-US" sz="3600" dirty="0">
                <a:solidFill>
                  <a:schemeClr val="bg1"/>
                </a:solidFill>
              </a:rPr>
              <a:t>The ULXs observed in M32 are proximate to each other, and therefore Chandra data was used for spatial resolution.</a:t>
            </a:r>
          </a:p>
        </p:txBody>
      </p:sp>
      <p:pic>
        <p:nvPicPr>
          <p:cNvPr id="47" name="Picture 46">
            <a:extLst>
              <a:ext uri="{FF2B5EF4-FFF2-40B4-BE49-F238E27FC236}">
                <a16:creationId xmlns:a16="http://schemas.microsoft.com/office/drawing/2014/main" id="{6780D15D-1549-4A45-8DD0-08569283B432}"/>
              </a:ext>
            </a:extLst>
          </p:cNvPr>
          <p:cNvPicPr>
            <a:picLocks noChangeAspect="1"/>
          </p:cNvPicPr>
          <p:nvPr/>
        </p:nvPicPr>
        <p:blipFill rotWithShape="1">
          <a:blip r:embed="rId11"/>
          <a:srcRect t="8299" b="-8299"/>
          <a:stretch/>
        </p:blipFill>
        <p:spPr>
          <a:xfrm>
            <a:off x="25015079" y="25241284"/>
            <a:ext cx="8229600" cy="10626605"/>
          </a:xfrm>
          <a:prstGeom prst="rect">
            <a:avLst/>
          </a:prstGeom>
        </p:spPr>
      </p:pic>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B7F5411-4646-F141-85A9-DE66DF9B1D2A}"/>
                  </a:ext>
                </a:extLst>
              </p:cNvPr>
              <p:cNvSpPr txBox="1"/>
              <p:nvPr/>
            </p:nvSpPr>
            <p:spPr>
              <a:xfrm rot="1137087">
                <a:off x="7632300" y="16556002"/>
                <a:ext cx="1009210" cy="7694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charset="0"/>
                            </a:rPr>
                            <m:t> </m:t>
                          </m:r>
                          <m:r>
                            <a:rPr lang="en-US" sz="4400" i="1">
                              <a:solidFill>
                                <a:schemeClr val="bg1"/>
                              </a:solidFill>
                              <a:latin typeface="Cambria Math" panose="02040503050406030204" pitchFamily="18" charset="0"/>
                            </a:rPr>
                            <m:t>𝐺</m:t>
                          </m:r>
                        </m:e>
                        <m:sub>
                          <m:r>
                            <a:rPr lang="en-US" sz="4400" i="1">
                              <a:solidFill>
                                <a:schemeClr val="bg1"/>
                              </a:solidFill>
                              <a:latin typeface="Cambria Math" panose="02040503050406030204" pitchFamily="18" charset="0"/>
                            </a:rPr>
                            <m:t>𝑁𝑆</m:t>
                          </m:r>
                        </m:sub>
                      </m:sSub>
                    </m:oMath>
                  </m:oMathPara>
                </a14:m>
                <a:endParaRPr lang="en-US" sz="4400" dirty="0">
                  <a:solidFill>
                    <a:schemeClr val="bg1"/>
                  </a:solidFill>
                </a:endParaRPr>
              </a:p>
            </p:txBody>
          </p:sp>
        </mc:Choice>
        <mc:Fallback>
          <p:sp>
            <p:nvSpPr>
              <p:cNvPr id="48" name="TextBox 47">
                <a:extLst>
                  <a:ext uri="{FF2B5EF4-FFF2-40B4-BE49-F238E27FC236}">
                    <a16:creationId xmlns:a16="http://schemas.microsoft.com/office/drawing/2014/main" id="{0B7F5411-4646-F141-85A9-DE66DF9B1D2A}"/>
                  </a:ext>
                </a:extLst>
              </p:cNvPr>
              <p:cNvSpPr txBox="1">
                <a:spLocks noRot="1" noChangeAspect="1" noMove="1" noResize="1" noEditPoints="1" noAdjustHandles="1" noChangeArrowheads="1" noChangeShapeType="1" noTextEdit="1"/>
              </p:cNvSpPr>
              <p:nvPr/>
            </p:nvSpPr>
            <p:spPr>
              <a:xfrm rot="1137087">
                <a:off x="7632300" y="16556002"/>
                <a:ext cx="1009210" cy="769441"/>
              </a:xfrm>
              <a:prstGeom prst="rect">
                <a:avLst/>
              </a:prstGeom>
              <a:blipFill>
                <a:blip r:embed="rId12"/>
                <a:stretch>
                  <a:fillRect l="-20000" t="-7229" r="-7368" b="-108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FBC1210-D874-134A-88A8-1C281BACA188}"/>
                  </a:ext>
                </a:extLst>
              </p:cNvPr>
              <p:cNvSpPr txBox="1"/>
              <p:nvPr/>
            </p:nvSpPr>
            <p:spPr>
              <a:xfrm rot="1137087">
                <a:off x="9150892" y="16142881"/>
                <a:ext cx="952765" cy="7694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4400" i="1" smtClean="0">
                              <a:solidFill>
                                <a:schemeClr val="tx1"/>
                              </a:solidFill>
                              <a:latin typeface="Cambria Math" panose="02040503050406030204" pitchFamily="18" charset="0"/>
                            </a:rPr>
                          </m:ctrlPr>
                        </m:sSubPr>
                        <m:e>
                          <m:r>
                            <a:rPr lang="en-US" sz="4400" i="1">
                              <a:solidFill>
                                <a:schemeClr val="tx1"/>
                              </a:solidFill>
                              <a:latin typeface="Cambria Math" charset="0"/>
                            </a:rPr>
                            <m:t>𝐹</m:t>
                          </m:r>
                        </m:e>
                        <m:sub>
                          <m:r>
                            <a:rPr lang="en-US" sz="4400" i="1">
                              <a:solidFill>
                                <a:schemeClr val="tx1"/>
                              </a:solidFill>
                              <a:latin typeface="Cambria Math" charset="0"/>
                            </a:rPr>
                            <m:t>𝑟𝑎𝑑</m:t>
                          </m:r>
                        </m:sub>
                      </m:sSub>
                    </m:oMath>
                  </m:oMathPara>
                </a14:m>
                <a:endParaRPr lang="en-US" sz="4400" dirty="0">
                  <a:solidFill>
                    <a:schemeClr val="tx1"/>
                  </a:solidFill>
                </a:endParaRPr>
              </a:p>
            </p:txBody>
          </p:sp>
        </mc:Choice>
        <mc:Fallback>
          <p:sp>
            <p:nvSpPr>
              <p:cNvPr id="49" name="TextBox 48">
                <a:extLst>
                  <a:ext uri="{FF2B5EF4-FFF2-40B4-BE49-F238E27FC236}">
                    <a16:creationId xmlns:a16="http://schemas.microsoft.com/office/drawing/2014/main" id="{2FBC1210-D874-134A-88A8-1C281BACA188}"/>
                  </a:ext>
                </a:extLst>
              </p:cNvPr>
              <p:cNvSpPr txBox="1">
                <a:spLocks noRot="1" noChangeAspect="1" noMove="1" noResize="1" noEditPoints="1" noAdjustHandles="1" noChangeArrowheads="1" noChangeShapeType="1" noTextEdit="1"/>
              </p:cNvSpPr>
              <p:nvPr/>
            </p:nvSpPr>
            <p:spPr>
              <a:xfrm rot="1137087">
                <a:off x="9150892" y="16142881"/>
                <a:ext cx="952765" cy="769441"/>
              </a:xfrm>
              <a:prstGeom prst="rect">
                <a:avLst/>
              </a:prstGeom>
              <a:blipFill>
                <a:blip r:embed="rId13"/>
                <a:stretch>
                  <a:fillRect l="-6593" r="-14286" b="-13415"/>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43A3D535-E061-CA45-BA04-2180B953E1D4}"/>
              </a:ext>
            </a:extLst>
          </p:cNvPr>
          <p:cNvSpPr txBox="1"/>
          <p:nvPr/>
        </p:nvSpPr>
        <p:spPr>
          <a:xfrm>
            <a:off x="23019432" y="35377209"/>
            <a:ext cx="9847687" cy="981359"/>
          </a:xfrm>
          <a:prstGeom prst="rect">
            <a:avLst/>
          </a:prstGeom>
          <a:solidFill>
            <a:schemeClr val="tx1">
              <a:lumMod val="50000"/>
              <a:lumOff val="50000"/>
              <a:alpha val="40000"/>
            </a:schemeClr>
          </a:solidFill>
        </p:spPr>
        <p:txBody>
          <a:bodyPr wrap="square" rtlCol="0">
            <a:spAutoFit/>
          </a:bodyPr>
          <a:lstStyle/>
          <a:p>
            <a:pPr algn="ctr"/>
            <a:r>
              <a:rPr lang="en-US" sz="5777" dirty="0">
                <a:solidFill>
                  <a:schemeClr val="bg1"/>
                </a:solidFill>
              </a:rPr>
              <a:t>Acknowledgements</a:t>
            </a:r>
          </a:p>
        </p:txBody>
      </p:sp>
      <p:sp>
        <p:nvSpPr>
          <p:cNvPr id="51" name="TextBox 50">
            <a:extLst>
              <a:ext uri="{FF2B5EF4-FFF2-40B4-BE49-F238E27FC236}">
                <a16:creationId xmlns:a16="http://schemas.microsoft.com/office/drawing/2014/main" id="{DFF08B2F-7913-F044-BD1D-5CBAC3EB3913}"/>
              </a:ext>
            </a:extLst>
          </p:cNvPr>
          <p:cNvSpPr txBox="1"/>
          <p:nvPr/>
        </p:nvSpPr>
        <p:spPr>
          <a:xfrm>
            <a:off x="24764937" y="36904893"/>
            <a:ext cx="6980663" cy="1200329"/>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Caltech WAVE Fellows Program</a:t>
            </a:r>
          </a:p>
          <a:p>
            <a:pPr marL="857250" indent="-857250">
              <a:buFont typeface="Arial" panose="020B0604020202020204" pitchFamily="34" charset="0"/>
              <a:buChar char="•"/>
            </a:pPr>
            <a:r>
              <a:rPr lang="en-US" sz="2400" dirty="0">
                <a:solidFill>
                  <a:schemeClr val="bg1"/>
                </a:solidFill>
              </a:rPr>
              <a:t>SoCal Edison</a:t>
            </a:r>
          </a:p>
          <a:p>
            <a:pPr marL="857250" indent="-857250">
              <a:buFont typeface="Arial" panose="020B0604020202020204" pitchFamily="34" charset="0"/>
              <a:buChar char="•"/>
            </a:pPr>
            <a:r>
              <a:rPr lang="en-US" sz="2400" dirty="0">
                <a:solidFill>
                  <a:schemeClr val="bg1"/>
                </a:solidFill>
              </a:rPr>
              <a:t>Caltech PMA </a:t>
            </a:r>
          </a:p>
        </p:txBody>
      </p:sp>
      <p:sp>
        <p:nvSpPr>
          <p:cNvPr id="52" name="TextBox 51">
            <a:extLst>
              <a:ext uri="{FF2B5EF4-FFF2-40B4-BE49-F238E27FC236}">
                <a16:creationId xmlns:a16="http://schemas.microsoft.com/office/drawing/2014/main" id="{ECC7E38C-9F65-B647-A841-FCC6DEAF0AA8}"/>
              </a:ext>
            </a:extLst>
          </p:cNvPr>
          <p:cNvSpPr txBox="1"/>
          <p:nvPr/>
        </p:nvSpPr>
        <p:spPr>
          <a:xfrm>
            <a:off x="24764938" y="38534391"/>
            <a:ext cx="3960604" cy="1569660"/>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M. Brightman et al. (2018)</a:t>
            </a:r>
          </a:p>
          <a:p>
            <a:pPr marL="857250" indent="-857250">
              <a:buFont typeface="Arial" panose="020B0604020202020204" pitchFamily="34" charset="0"/>
              <a:buChar char="•"/>
            </a:pPr>
            <a:r>
              <a:rPr lang="en-US" sz="2400" dirty="0">
                <a:solidFill>
                  <a:schemeClr val="bg1"/>
                </a:solidFill>
              </a:rPr>
              <a:t>H.P Earnshaw (2018)</a:t>
            </a:r>
          </a:p>
          <a:p>
            <a:pPr marL="857250" indent="-857250">
              <a:buFont typeface="Arial" panose="020B0604020202020204" pitchFamily="34" charset="0"/>
              <a:buChar char="•"/>
            </a:pPr>
            <a:r>
              <a:rPr lang="en-US" sz="2400" dirty="0" err="1">
                <a:solidFill>
                  <a:schemeClr val="bg1"/>
                </a:solidFill>
              </a:rPr>
              <a:t>Bachetti</a:t>
            </a:r>
            <a:r>
              <a:rPr lang="en-US" sz="2400" dirty="0">
                <a:solidFill>
                  <a:schemeClr val="bg1"/>
                </a:solidFill>
              </a:rPr>
              <a:t> et al. (2014)</a:t>
            </a:r>
          </a:p>
        </p:txBody>
      </p:sp>
      <p:sp>
        <p:nvSpPr>
          <p:cNvPr id="53" name="TextBox 52">
            <a:extLst>
              <a:ext uri="{FF2B5EF4-FFF2-40B4-BE49-F238E27FC236}">
                <a16:creationId xmlns:a16="http://schemas.microsoft.com/office/drawing/2014/main" id="{42C2D2DF-E66F-8C49-B47F-AB3128A7B986}"/>
              </a:ext>
            </a:extLst>
          </p:cNvPr>
          <p:cNvSpPr txBox="1"/>
          <p:nvPr/>
        </p:nvSpPr>
        <p:spPr>
          <a:xfrm>
            <a:off x="28512614" y="38534390"/>
            <a:ext cx="3960604" cy="1200329"/>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D.J Walton et al, 2017</a:t>
            </a:r>
          </a:p>
          <a:p>
            <a:pPr marL="857250" indent="-857250">
              <a:buFont typeface="Arial" panose="020B0604020202020204" pitchFamily="34" charset="0"/>
              <a:buChar char="•"/>
            </a:pPr>
            <a:r>
              <a:rPr lang="en-US" sz="2400" dirty="0">
                <a:solidFill>
                  <a:schemeClr val="bg1"/>
                </a:solidFill>
              </a:rPr>
              <a:t>H.P Earnshaw (2018)</a:t>
            </a:r>
          </a:p>
          <a:p>
            <a:pPr marL="857250" indent="-857250">
              <a:buFont typeface="Arial" panose="020B0604020202020204" pitchFamily="34" charset="0"/>
              <a:buChar char="•"/>
            </a:pPr>
            <a:r>
              <a:rPr lang="en-US" sz="2400" dirty="0" err="1">
                <a:solidFill>
                  <a:schemeClr val="bg1"/>
                </a:solidFill>
              </a:rPr>
              <a:t>Bachetti</a:t>
            </a:r>
            <a:r>
              <a:rPr lang="en-US" sz="2400" dirty="0">
                <a:solidFill>
                  <a:schemeClr val="bg1"/>
                </a:solidFill>
              </a:rPr>
              <a:t> et al. (2014)</a:t>
            </a:r>
          </a:p>
        </p:txBody>
      </p:sp>
    </p:spTree>
    <p:extLst>
      <p:ext uri="{BB962C8B-B14F-4D97-AF65-F5344CB8AC3E}">
        <p14:creationId xmlns:p14="http://schemas.microsoft.com/office/powerpoint/2010/main" val="15657323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3748</TotalTime>
  <Words>588</Words>
  <Application>Microsoft Macintosh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74</cp:revision>
  <dcterms:created xsi:type="dcterms:W3CDTF">2018-08-16T18:27:45Z</dcterms:created>
  <dcterms:modified xsi:type="dcterms:W3CDTF">2018-08-20T19:55:06Z</dcterms:modified>
</cp:coreProperties>
</file>